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8120063" cy="10826750" type="B4ISO"/>
  <p:notesSz cx="6807200" cy="9939338"/>
  <p:defaultTextStyle>
    <a:defPPr>
      <a:defRPr lang="ja-JP"/>
    </a:defPPr>
    <a:lvl1pPr marL="0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0" userDrawn="1">
          <p15:clr>
            <a:srgbClr val="A4A3A4"/>
          </p15:clr>
        </p15:guide>
        <p15:guide id="2" pos="25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66CCFF"/>
    <a:srgbClr val="FF6A47"/>
    <a:srgbClr val="FF3300"/>
    <a:srgbClr val="FFCC99"/>
    <a:srgbClr val="FF6699"/>
    <a:srgbClr val="660066"/>
    <a:srgbClr val="D0167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0801" autoAdjust="0"/>
  </p:normalViewPr>
  <p:slideViewPr>
    <p:cSldViewPr>
      <p:cViewPr varScale="1">
        <p:scale>
          <a:sx n="64" d="100"/>
          <a:sy n="64" d="100"/>
        </p:scale>
        <p:origin x="3060" y="72"/>
      </p:cViewPr>
      <p:guideLst>
        <p:guide orient="horz" pos="3410"/>
        <p:guide pos="25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6"/>
            <a:ext cx="2949990" cy="496427"/>
          </a:xfrm>
          <a:prstGeom prst="rect">
            <a:avLst/>
          </a:prstGeom>
        </p:spPr>
        <p:txBody>
          <a:bodyPr vert="horz" lIns="88325" tIns="44162" rIns="88325" bIns="4416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694" y="6"/>
            <a:ext cx="2949990" cy="496427"/>
          </a:xfrm>
          <a:prstGeom prst="rect">
            <a:avLst/>
          </a:prstGeom>
        </p:spPr>
        <p:txBody>
          <a:bodyPr vert="horz" lIns="88325" tIns="44162" rIns="88325" bIns="44162" rtlCol="0"/>
          <a:lstStyle>
            <a:lvl1pPr algn="r">
              <a:defRPr sz="1200"/>
            </a:lvl1pPr>
          </a:lstStyle>
          <a:p>
            <a:fld id="{D3C0997D-3909-4853-AAA6-9402D4BDE88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25" tIns="44162" rIns="88325" bIns="4416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21" y="4720684"/>
            <a:ext cx="5446369" cy="4472471"/>
          </a:xfrm>
          <a:prstGeom prst="rect">
            <a:avLst/>
          </a:prstGeom>
        </p:spPr>
        <p:txBody>
          <a:bodyPr vert="horz" lIns="88325" tIns="44162" rIns="88325" bIns="4416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1377"/>
            <a:ext cx="2949990" cy="496427"/>
          </a:xfrm>
          <a:prstGeom prst="rect">
            <a:avLst/>
          </a:prstGeom>
        </p:spPr>
        <p:txBody>
          <a:bodyPr vert="horz" lIns="88325" tIns="44162" rIns="88325" bIns="4416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694" y="9441377"/>
            <a:ext cx="2949990" cy="496427"/>
          </a:xfrm>
          <a:prstGeom prst="rect">
            <a:avLst/>
          </a:prstGeom>
        </p:spPr>
        <p:txBody>
          <a:bodyPr vert="horz" lIns="88325" tIns="44162" rIns="88325" bIns="44162" rtlCol="0" anchor="b"/>
          <a:lstStyle>
            <a:lvl1pPr algn="r">
              <a:defRPr sz="1200"/>
            </a:lvl1pPr>
          </a:lstStyle>
          <a:p>
            <a:fld id="{1BDAD8B0-D0DD-450A-89CF-9FFCABF38E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07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DAD8B0-D0DD-450A-89CF-9FFCABF38EC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42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09005" y="3363313"/>
            <a:ext cx="6902054" cy="23207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18010" y="6135159"/>
            <a:ext cx="5684044" cy="27668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18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36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887046" y="433574"/>
            <a:ext cx="1827014" cy="923782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06003" y="433574"/>
            <a:ext cx="5345708" cy="923782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62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67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1429" y="6957189"/>
            <a:ext cx="6902054" cy="2150313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1429" y="4588840"/>
            <a:ext cx="6902054" cy="2368350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02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06003" y="2526244"/>
            <a:ext cx="3586361" cy="7145154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127699" y="2526244"/>
            <a:ext cx="3586361" cy="7145154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19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06004" y="2423489"/>
            <a:ext cx="3587771" cy="100999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06004" y="3433483"/>
            <a:ext cx="3587771" cy="6237913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124881" y="2423489"/>
            <a:ext cx="3589180" cy="100999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124881" y="3433483"/>
            <a:ext cx="3589180" cy="6237913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2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2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82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6005" y="431066"/>
            <a:ext cx="2671445" cy="1834533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74720" y="431066"/>
            <a:ext cx="4539341" cy="9240332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06005" y="2265598"/>
            <a:ext cx="2671445" cy="7405799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05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1589" y="7578726"/>
            <a:ext cx="4872038" cy="89471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91589" y="967390"/>
            <a:ext cx="4872038" cy="649605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91589" y="8473438"/>
            <a:ext cx="4872038" cy="127063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6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06003" y="433572"/>
            <a:ext cx="7308057" cy="1804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06003" y="2526244"/>
            <a:ext cx="7308057" cy="7145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06003" y="10034795"/>
            <a:ext cx="1894681" cy="5764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7F9F2-CD8D-4711-90D1-DA45055C8A36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74355" y="10034795"/>
            <a:ext cx="2571353" cy="5764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819379" y="10034795"/>
            <a:ext cx="1894681" cy="5764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DC15E-DD3F-479B-8464-B14CF2622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26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21C8F2D-1C8B-6CF8-C0A9-C2589D27E4A7}"/>
              </a:ext>
            </a:extLst>
          </p:cNvPr>
          <p:cNvSpPr/>
          <p:nvPr/>
        </p:nvSpPr>
        <p:spPr>
          <a:xfrm>
            <a:off x="4219606" y="7213575"/>
            <a:ext cx="3742415" cy="1872208"/>
          </a:xfrm>
          <a:prstGeom prst="roundRect">
            <a:avLst>
              <a:gd name="adj" fmla="val 7860"/>
            </a:avLst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51A5B70-98AD-8454-0C4A-DF9F4CA0EA36}"/>
              </a:ext>
            </a:extLst>
          </p:cNvPr>
          <p:cNvSpPr/>
          <p:nvPr/>
        </p:nvSpPr>
        <p:spPr>
          <a:xfrm>
            <a:off x="290405" y="7213575"/>
            <a:ext cx="3856847" cy="1872208"/>
          </a:xfrm>
          <a:prstGeom prst="roundRect">
            <a:avLst>
              <a:gd name="adj" fmla="val 7860"/>
            </a:avLst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六角形 2">
            <a:extLst>
              <a:ext uri="{FF2B5EF4-FFF2-40B4-BE49-F238E27FC236}">
                <a16:creationId xmlns:a16="http://schemas.microsoft.com/office/drawing/2014/main" id="{5115F1FF-7DFC-FB9F-1D5F-8C751B412E83}"/>
              </a:ext>
            </a:extLst>
          </p:cNvPr>
          <p:cNvSpPr/>
          <p:nvPr/>
        </p:nvSpPr>
        <p:spPr>
          <a:xfrm>
            <a:off x="963687" y="6682088"/>
            <a:ext cx="6208175" cy="454250"/>
          </a:xfrm>
          <a:prstGeom prst="hexagon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ステージでパフォーマンスをしている人達&#10;&#10;自動的に生成された説明">
            <a:extLst>
              <a:ext uri="{FF2B5EF4-FFF2-40B4-BE49-F238E27FC236}">
                <a16:creationId xmlns:a16="http://schemas.microsoft.com/office/drawing/2014/main" id="{27AA46A4-F2E7-9FDB-2501-FA2E36CC77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187"/>
            <a:ext cx="8120063" cy="5422368"/>
          </a:xfrm>
          <a:prstGeom prst="rect">
            <a:avLst/>
          </a:prstGeom>
        </p:spPr>
      </p:pic>
      <p:pic>
        <p:nvPicPr>
          <p:cNvPr id="7" name="図 6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839C294-5E3E-0A30-9B0A-3DA72A2014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47" y="192795"/>
            <a:ext cx="2509499" cy="43916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90BC824-043B-DEA2-42E9-3C1908F489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6215" y="1128899"/>
            <a:ext cx="2086266" cy="523948"/>
          </a:xfrm>
          <a:prstGeom prst="rect">
            <a:avLst/>
          </a:prstGeom>
          <a:ln w="38100" cmpd="sng">
            <a:solidFill>
              <a:schemeClr val="bg1"/>
            </a:solidFill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DBC52C6F-C390-190C-1333-9CAD59EB6D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0405" y="4958012"/>
            <a:ext cx="2905530" cy="895475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3D73542-A022-B85D-43E3-4423E4AF7D20}"/>
              </a:ext>
            </a:extLst>
          </p:cNvPr>
          <p:cNvSpPr txBox="1"/>
          <p:nvPr/>
        </p:nvSpPr>
        <p:spPr>
          <a:xfrm>
            <a:off x="732450" y="6251381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岡山県　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IoT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支援サポーター活用事業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3C83A9F-54EB-A24C-98B4-7EF94B845A30}"/>
              </a:ext>
            </a:extLst>
          </p:cNvPr>
          <p:cNvSpPr txBox="1"/>
          <p:nvPr/>
        </p:nvSpPr>
        <p:spPr>
          <a:xfrm>
            <a:off x="2043807" y="2696538"/>
            <a:ext cx="57136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effectLst>
                  <a:innerShdw blurRad="63500" dist="50800" dir="2700000">
                    <a:srgbClr val="FF0000">
                      <a:alpha val="50000"/>
                    </a:srgb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ご相談はこちらへ</a:t>
            </a:r>
            <a:endParaRPr kumimoji="1" lang="en-US" altLang="ja-JP" sz="3200" b="1" dirty="0">
              <a:solidFill>
                <a:schemeClr val="bg1"/>
              </a:solidFill>
              <a:effectLst>
                <a:innerShdw blurRad="63500" dist="50800" dir="2700000">
                  <a:srgbClr val="FF0000">
                    <a:alpha val="50000"/>
                  </a:srgbClr>
                </a:inn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800" b="1" dirty="0">
              <a:solidFill>
                <a:schemeClr val="bg1"/>
              </a:solidFill>
              <a:effectLst>
                <a:innerShdw blurRad="63500" dist="50800" dir="2700000">
                  <a:srgbClr val="FF0000">
                    <a:alpha val="50000"/>
                  </a:srgbClr>
                </a:inn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3600" b="1" dirty="0">
                <a:solidFill>
                  <a:schemeClr val="bg1"/>
                </a:solidFill>
                <a:effectLst>
                  <a:innerShdw blurRad="63500" dist="50800" dir="2700000">
                    <a:srgbClr val="FF0000">
                      <a:alpha val="50000"/>
                    </a:srgb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TEL:086-286-9653</a:t>
            </a:r>
            <a:endParaRPr kumimoji="1" lang="ja-JP" altLang="en-US" sz="3600" b="1" dirty="0">
              <a:solidFill>
                <a:schemeClr val="bg1"/>
              </a:solidFill>
              <a:effectLst>
                <a:innerShdw blurRad="63500" dist="50800" dir="2700000">
                  <a:srgbClr val="FF0000">
                    <a:alpha val="50000"/>
                  </a:srgbClr>
                </a:inn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947AE04-1063-8CD1-B5D3-97340A19BF0F}"/>
              </a:ext>
            </a:extLst>
          </p:cNvPr>
          <p:cNvSpPr/>
          <p:nvPr/>
        </p:nvSpPr>
        <p:spPr>
          <a:xfrm rot="20775417">
            <a:off x="789170" y="1205843"/>
            <a:ext cx="83747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DX</a:t>
            </a:r>
            <a:endParaRPr lang="ja-JP" altLang="en-US" sz="4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308EA65-F661-4DAE-8AAB-8CE239A4F595}"/>
              </a:ext>
            </a:extLst>
          </p:cNvPr>
          <p:cNvSpPr/>
          <p:nvPr/>
        </p:nvSpPr>
        <p:spPr>
          <a:xfrm rot="19982397">
            <a:off x="872006" y="3738057"/>
            <a:ext cx="74732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ＡＩ</a:t>
            </a:r>
            <a:endParaRPr lang="ja-JP" altLang="en-US" sz="4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E1CD7AA-3477-845E-077E-A85D22A753B1}"/>
              </a:ext>
            </a:extLst>
          </p:cNvPr>
          <p:cNvSpPr/>
          <p:nvPr/>
        </p:nvSpPr>
        <p:spPr>
          <a:xfrm rot="1871051">
            <a:off x="4217766" y="1134917"/>
            <a:ext cx="9172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IoT</a:t>
            </a:r>
            <a:endParaRPr lang="ja-JP" altLang="en-US" sz="4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0DDA79C-A4BE-0386-ABDD-5FD29545CDBD}"/>
              </a:ext>
            </a:extLst>
          </p:cNvPr>
          <p:cNvSpPr/>
          <p:nvPr/>
        </p:nvSpPr>
        <p:spPr>
          <a:xfrm rot="19705670">
            <a:off x="6699961" y="4776626"/>
            <a:ext cx="110498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RPA</a:t>
            </a:r>
            <a:endParaRPr lang="ja-JP" altLang="en-US" sz="4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AED9570-F606-1D6F-2C2E-31E0C2ABCB02}"/>
              </a:ext>
            </a:extLst>
          </p:cNvPr>
          <p:cNvSpPr/>
          <p:nvPr/>
        </p:nvSpPr>
        <p:spPr>
          <a:xfrm rot="769049">
            <a:off x="3739001" y="4955944"/>
            <a:ext cx="16448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2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ChatGPT</a:t>
            </a:r>
            <a:endParaRPr lang="ja-JP" alt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0C07D0C-3A1E-713D-016A-EEBC78B64625}"/>
              </a:ext>
            </a:extLst>
          </p:cNvPr>
          <p:cNvSpPr/>
          <p:nvPr/>
        </p:nvSpPr>
        <p:spPr>
          <a:xfrm rot="21121770">
            <a:off x="6066055" y="1724050"/>
            <a:ext cx="7502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EC</a:t>
            </a:r>
            <a:endParaRPr lang="ja-JP" altLang="en-US" sz="4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826E01A-D3A5-A52D-2A91-0F0E91ECE988}"/>
              </a:ext>
            </a:extLst>
          </p:cNvPr>
          <p:cNvSpPr/>
          <p:nvPr/>
        </p:nvSpPr>
        <p:spPr>
          <a:xfrm rot="21010403">
            <a:off x="2650310" y="947524"/>
            <a:ext cx="8338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ERP</a:t>
            </a:r>
            <a:endParaRPr lang="ja-JP" alt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E00FEF0-6D2D-5210-77C3-60508B51FD45}"/>
              </a:ext>
            </a:extLst>
          </p:cNvPr>
          <p:cNvSpPr/>
          <p:nvPr/>
        </p:nvSpPr>
        <p:spPr>
          <a:xfrm>
            <a:off x="5342497" y="4378803"/>
            <a:ext cx="8515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BCP</a:t>
            </a:r>
            <a:endParaRPr lang="ja-JP" alt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EBD8291-230B-EE37-D541-7508E329BF40}"/>
              </a:ext>
            </a:extLst>
          </p:cNvPr>
          <p:cNvSpPr/>
          <p:nvPr/>
        </p:nvSpPr>
        <p:spPr>
          <a:xfrm rot="879476">
            <a:off x="1081305" y="2297346"/>
            <a:ext cx="7922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MA</a:t>
            </a:r>
            <a:endParaRPr lang="ja-JP" alt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F940057-E1A8-042B-88B9-2BB627EA89DC}"/>
              </a:ext>
            </a:extLst>
          </p:cNvPr>
          <p:cNvSpPr txBox="1"/>
          <p:nvPr/>
        </p:nvSpPr>
        <p:spPr>
          <a:xfrm>
            <a:off x="3051919" y="192795"/>
            <a:ext cx="5085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2400" b="1" dirty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2400" b="1" dirty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 </a:t>
            </a:r>
            <a:r>
              <a:rPr kumimoji="1" lang="en-US" altLang="ja-JP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lang="en-US" altLang="ja-JP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en-US" altLang="ja-JP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IoT</a:t>
            </a:r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r>
              <a:rPr kumimoji="1" lang="ja-JP" alt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相談</a:t>
            </a:r>
            <a:endParaRPr kumimoji="1" lang="ja-JP" altLang="en-US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4982A95-4642-546F-7D95-BB50D4659508}"/>
              </a:ext>
            </a:extLst>
          </p:cNvPr>
          <p:cNvSpPr txBox="1"/>
          <p:nvPr/>
        </p:nvSpPr>
        <p:spPr>
          <a:xfrm>
            <a:off x="488842" y="9282062"/>
            <a:ext cx="4219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岡山県の情報サービス産業協会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3D03155-E034-6CD3-9F9B-5878948EAC62}"/>
              </a:ext>
            </a:extLst>
          </p:cNvPr>
          <p:cNvSpPr txBox="1"/>
          <p:nvPr/>
        </p:nvSpPr>
        <p:spPr>
          <a:xfrm>
            <a:off x="416835" y="9611325"/>
            <a:ext cx="42192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（一社）システムエンジニアリング岡山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53539B7-A6D7-FD4D-3CC3-BEE6FB501231}"/>
              </a:ext>
            </a:extLst>
          </p:cNvPr>
          <p:cNvSpPr txBox="1"/>
          <p:nvPr/>
        </p:nvSpPr>
        <p:spPr>
          <a:xfrm>
            <a:off x="451858" y="10027116"/>
            <a:ext cx="382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〒７０１－１２２１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岡山市北区芳賀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5301(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テクノサポート岡山３Ｆ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EEE6BEF-2CCB-D584-07F9-22967B24320B}"/>
              </a:ext>
            </a:extLst>
          </p:cNvPr>
          <p:cNvSpPr txBox="1"/>
          <p:nvPr/>
        </p:nvSpPr>
        <p:spPr>
          <a:xfrm>
            <a:off x="3844007" y="9352549"/>
            <a:ext cx="3044305" cy="116955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受付：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ＩＴ・ＩｏＴ相談員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ＩＴコーディネター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岡　亨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086-286-9653</a:t>
            </a:r>
          </a:p>
          <a:p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E-mail. seo@optic.or.jp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URL. https://seo-okayama.or.jp 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16D4A0D-7844-1665-2696-73C16F9C10D9}"/>
              </a:ext>
            </a:extLst>
          </p:cNvPr>
          <p:cNvSpPr/>
          <p:nvPr/>
        </p:nvSpPr>
        <p:spPr>
          <a:xfrm rot="1494219">
            <a:off x="6791219" y="2816744"/>
            <a:ext cx="9669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EDI</a:t>
            </a:r>
            <a:endParaRPr lang="ja-JP" altLang="en-US" sz="4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156492CC-C940-F1DC-4FEF-13AE29D9B64E}"/>
              </a:ext>
            </a:extLst>
          </p:cNvPr>
          <p:cNvCxnSpPr>
            <a:cxnSpLocks/>
          </p:cNvCxnSpPr>
          <p:nvPr/>
        </p:nvCxnSpPr>
        <p:spPr>
          <a:xfrm>
            <a:off x="-33215" y="9229799"/>
            <a:ext cx="8153278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E8BF52E-91BC-EE09-DD7D-6D304076BC11}"/>
              </a:ext>
            </a:extLst>
          </p:cNvPr>
          <p:cNvSpPr txBox="1"/>
          <p:nvPr/>
        </p:nvSpPr>
        <p:spPr>
          <a:xfrm>
            <a:off x="261166" y="7269901"/>
            <a:ext cx="40728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・ＥＣ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サイトを構築して販路を広げたい</a:t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・手作業部分を自動化したい　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・請求書をインボイス対応にしたい</a:t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・ＰＯＳレジを入れたい</a:t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・センサーを使ってデータを自動的に取りたい</a:t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RF/ID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を導入したい</a:t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・取引先とデータ連携をしたい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・スマホアプリを開発したい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87617E6-A0F7-12E9-65D2-B1571E0F4341}"/>
              </a:ext>
            </a:extLst>
          </p:cNvPr>
          <p:cNvSpPr/>
          <p:nvPr/>
        </p:nvSpPr>
        <p:spPr>
          <a:xfrm>
            <a:off x="692180" y="6745523"/>
            <a:ext cx="6968251" cy="4680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皆様から以下の様な相談を受付けています。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921B481-D71F-E2D4-9AC9-CB934BBE6928}"/>
              </a:ext>
            </a:extLst>
          </p:cNvPr>
          <p:cNvSpPr txBox="1"/>
          <p:nvPr/>
        </p:nvSpPr>
        <p:spPr>
          <a:xfrm>
            <a:off x="4276055" y="7269901"/>
            <a:ext cx="36859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・ＡＩを使いたい</a:t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・セキュリティを強化したい</a:t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・個人情報保護を強化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・電子帳簿法に対応したい</a:t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・テレワークを上手くやりたい　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・ﾏｰｹﾃｨﾝｸﾞｵｰﾄﾒｰｼｮﾝ（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MA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）をやりたい</a:t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・システムを統合（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ERP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）化したい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・うまく補助金を活用して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を導入したい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 descr="QR コード&#10;&#10;自動的に生成された説明">
            <a:extLst>
              <a:ext uri="{FF2B5EF4-FFF2-40B4-BE49-F238E27FC236}">
                <a16:creationId xmlns:a16="http://schemas.microsoft.com/office/drawing/2014/main" id="{89323632-1A9E-521D-BA32-80EB2CD483E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502" y="9274554"/>
            <a:ext cx="821939" cy="82193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9653C15-1B73-D6FC-DC95-C4186CAE8510}"/>
              </a:ext>
            </a:extLst>
          </p:cNvPr>
          <p:cNvSpPr txBox="1"/>
          <p:nvPr/>
        </p:nvSpPr>
        <p:spPr>
          <a:xfrm>
            <a:off x="6948099" y="10093895"/>
            <a:ext cx="10723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相談受付口</a:t>
            </a:r>
          </a:p>
        </p:txBody>
      </p:sp>
    </p:spTree>
    <p:extLst>
      <p:ext uri="{BB962C8B-B14F-4D97-AF65-F5344CB8AC3E}">
        <p14:creationId xmlns:p14="http://schemas.microsoft.com/office/powerpoint/2010/main" val="3492207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</TotalTime>
  <Words>220</Words>
  <Application>Microsoft Office PowerPoint</Application>
  <PresentationFormat>B4 (ISO) 250x353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seo</dc:creator>
  <cp:lastModifiedBy>岡 亨ITC</cp:lastModifiedBy>
  <cp:revision>97</cp:revision>
  <cp:lastPrinted>2021-06-01T01:52:20Z</cp:lastPrinted>
  <dcterms:created xsi:type="dcterms:W3CDTF">2014-04-24T06:07:00Z</dcterms:created>
  <dcterms:modified xsi:type="dcterms:W3CDTF">2023-04-03T06:43:45Z</dcterms:modified>
</cp:coreProperties>
</file>